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84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85" r:id="rId20"/>
    <p:sldId id="286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7" r:id="rId33"/>
    <p:sldId id="288" r:id="rId3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10.xml"/><Relationship Id="rId8" Type="http://schemas.openxmlformats.org/officeDocument/2006/relationships/slide" Target="../slides/slide8.xml"/><Relationship Id="rId7" Type="http://schemas.openxmlformats.org/officeDocument/2006/relationships/slide" Target="../slides/slide7.xml"/><Relationship Id="rId6" Type="http://schemas.openxmlformats.org/officeDocument/2006/relationships/slide" Target="../slides/slide6.xml"/><Relationship Id="rId5" Type="http://schemas.openxmlformats.org/officeDocument/2006/relationships/slide" Target="../slides/slide5.xml"/><Relationship Id="rId4" Type="http://schemas.openxmlformats.org/officeDocument/2006/relationships/slide" Target="../slides/slide4.xml"/><Relationship Id="rId3" Type="http://schemas.openxmlformats.org/officeDocument/2006/relationships/slide" Target="../slides/slide2.xml"/><Relationship Id="rId2" Type="http://schemas.openxmlformats.org/officeDocument/2006/relationships/image" Target="../media/image4.jpeg"/><Relationship Id="rId17" Type="http://schemas.openxmlformats.org/officeDocument/2006/relationships/slide" Target="../slides/slide27.xml"/><Relationship Id="rId16" Type="http://schemas.openxmlformats.org/officeDocument/2006/relationships/slide" Target="../slides/slide25.xml"/><Relationship Id="rId15" Type="http://schemas.openxmlformats.org/officeDocument/2006/relationships/slide" Target="../slides/slide23.xml"/><Relationship Id="rId14" Type="http://schemas.openxmlformats.org/officeDocument/2006/relationships/slide" Target="../slides/slide21.xml"/><Relationship Id="rId13" Type="http://schemas.openxmlformats.org/officeDocument/2006/relationships/slide" Target="../slides/slide20.xml"/><Relationship Id="rId12" Type="http://schemas.openxmlformats.org/officeDocument/2006/relationships/slide" Target="../slides/slide15.xml"/><Relationship Id="rId11" Type="http://schemas.openxmlformats.org/officeDocument/2006/relationships/slide" Target="../slides/slide13.xml"/><Relationship Id="rId10" Type="http://schemas.openxmlformats.org/officeDocument/2006/relationships/slide" Target="../slides/slide11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74a8b11bb33c17b50b92f8#tid=688207054e75f9000925cd6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选择性必修下册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aff7d0a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c6618fa7c&amp;cid=c6618fa7c&amp;vtp=1">
            <a:hlinkClick r:id="rId3" action="ppaction://hlinksldjump"/>
          </p:cNvPr>
          <p:cNvSpPr/>
          <p:nvPr/>
        </p:nvSpPr>
        <p:spPr>
          <a:xfrm>
            <a:off x="177393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68dfc7f40&amp;cid=68dfc7f40&amp;vtp=1">
            <a:hlinkClick r:id="rId4" action="ppaction://hlinksldjump"/>
          </p:cNvPr>
          <p:cNvSpPr/>
          <p:nvPr/>
        </p:nvSpPr>
        <p:spPr>
          <a:xfrm>
            <a:off x="235000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9c2be903c&amp;cid=9c2be903c&amp;vtp=1">
            <a:hlinkClick r:id="rId5" action="ppaction://hlinksldjump"/>
          </p:cNvPr>
          <p:cNvSpPr/>
          <p:nvPr/>
        </p:nvSpPr>
        <p:spPr>
          <a:xfrm>
            <a:off x="292608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944bbd5ec&amp;cid=944bbd5ec&amp;vtp=1">
            <a:hlinkClick r:id="rId6" action="ppaction://hlinksldjump"/>
          </p:cNvPr>
          <p:cNvSpPr/>
          <p:nvPr/>
        </p:nvSpPr>
        <p:spPr>
          <a:xfrm>
            <a:off x="350215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4492972b2&amp;cid=4492972b2&amp;vtp=1">
            <a:hlinkClick r:id="rId7" action="ppaction://hlinksldjump"/>
          </p:cNvPr>
          <p:cNvSpPr/>
          <p:nvPr/>
        </p:nvSpPr>
        <p:spPr>
          <a:xfrm>
            <a:off x="407822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0a5b5e9a6&amp;cid=0a5b5e9a6&amp;vtp=1">
            <a:hlinkClick r:id="rId8" action="ppaction://hlinksldjump"/>
          </p:cNvPr>
          <p:cNvSpPr/>
          <p:nvPr/>
        </p:nvSpPr>
        <p:spPr>
          <a:xfrm>
            <a:off x="465429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6f5874a6b&amp;cid=6f5874a6b&amp;vtp=1">
            <a:hlinkClick r:id="rId9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e17a102d8&amp;cid=e17a102d8&amp;vtp=1">
            <a:hlinkClick r:id="rId10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f093d5c04&amp;cid=f093d5c04&amp;vtp=1">
            <a:hlinkClick r:id="rId11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  <p:sp>
        <p:nvSpPr>
          <p:cNvPr id="13" name="C_0#auto_editor_catalog_0?lid=c11e870dd&amp;cid=c11e870dd&amp;vtp=1">
            <a:hlinkClick r:id="rId12" action="ppaction://hlinksldjump"/>
          </p:cNvPr>
          <p:cNvSpPr/>
          <p:nvPr/>
        </p:nvSpPr>
        <p:spPr>
          <a:xfrm>
            <a:off x="695858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endParaRPr lang="en-US" sz="2200" dirty="0"/>
          </a:p>
        </p:txBody>
      </p:sp>
      <p:sp>
        <p:nvSpPr>
          <p:cNvPr id="14" name="C_0#auto_editor_catalog_0?lid=b3f963ee6&amp;cid=b3f963ee6&amp;vtp=1">
            <a:hlinkClick r:id="rId13" action="ppaction://hlinksldjump"/>
          </p:cNvPr>
          <p:cNvSpPr/>
          <p:nvPr/>
        </p:nvSpPr>
        <p:spPr>
          <a:xfrm>
            <a:off x="753465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</a:t>
            </a:r>
            <a:endParaRPr lang="en-US" sz="2200" dirty="0"/>
          </a:p>
        </p:txBody>
      </p:sp>
      <p:sp>
        <p:nvSpPr>
          <p:cNvPr id="15" name="C_0#auto_editor_catalog_0?lid=cd51742d6&amp;cid=cd51742d6&amp;vtp=1">
            <a:hlinkClick r:id="rId14" action="ppaction://hlinksldjump"/>
          </p:cNvPr>
          <p:cNvSpPr/>
          <p:nvPr/>
        </p:nvSpPr>
        <p:spPr>
          <a:xfrm>
            <a:off x="811072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</a:t>
            </a:r>
            <a:endParaRPr lang="en-US" sz="2200" dirty="0"/>
          </a:p>
        </p:txBody>
      </p:sp>
      <p:sp>
        <p:nvSpPr>
          <p:cNvPr id="16" name="C_0#auto_editor_catalog_0?lid=3dc96ca25&amp;cid=3dc96ca25&amp;vtp=1">
            <a:hlinkClick r:id="rId15" action="ppaction://hlinksldjump"/>
          </p:cNvPr>
          <p:cNvSpPr/>
          <p:nvPr/>
        </p:nvSpPr>
        <p:spPr>
          <a:xfrm>
            <a:off x="868680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</a:t>
            </a:r>
            <a:endParaRPr lang="en-US" sz="2200" dirty="0"/>
          </a:p>
        </p:txBody>
      </p:sp>
      <p:sp>
        <p:nvSpPr>
          <p:cNvPr id="17" name="C_0#auto_editor_catalog_0?lid=0a876d218&amp;cid=0a876d218&amp;vtp=1">
            <a:hlinkClick r:id="rId16" action="ppaction://hlinksldjump"/>
          </p:cNvPr>
          <p:cNvSpPr/>
          <p:nvPr/>
        </p:nvSpPr>
        <p:spPr>
          <a:xfrm>
            <a:off x="926287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</a:t>
            </a:r>
            <a:endParaRPr lang="en-US" sz="2200" dirty="0"/>
          </a:p>
        </p:txBody>
      </p:sp>
      <p:sp>
        <p:nvSpPr>
          <p:cNvPr id="18" name="C_0#auto_editor_catalog_0?lid=d1dcdde58&amp;cid=d1dcdde58&amp;vtp=1">
            <a:hlinkClick r:id="rId17" action="ppaction://hlinksldjump"/>
          </p:cNvPr>
          <p:cNvSpPr/>
          <p:nvPr/>
        </p:nvSpPr>
        <p:spPr>
          <a:xfrm>
            <a:off x="983894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aff7d0a39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aff7d0a39.fixed?color=0,173,163&amp;vtp=1&amp;bbb=1"/>
          <p:cNvSpPr/>
          <p:nvPr/>
        </p:nvSpPr>
        <p:spPr>
          <a:xfrm>
            <a:off x="466344" y="3675888"/>
            <a:ext cx="11018520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课时评价作业（十五）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陈情表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34_1#6f5874a6b?pid=d0a2dd806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下列句子与“是以区区不能废远”句式相同的一项是（3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35_1#6f5874a6b.bracket?pid=d0a2dd806&amp;color=0,0,0&amp;vpa=22&amp;vtp=1"/>
          <p:cNvSpPr/>
          <p:nvPr/>
        </p:nvSpPr>
        <p:spPr>
          <a:xfrm>
            <a:off x="10195592" y="462534"/>
            <a:ext cx="495300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3_BD.34_2#6f5874a6b.choices?pid=d0a2dd806&amp;color=0,0,0&amp;vtp=1&amp;bbb=1"/>
          <p:cNvSpPr/>
          <p:nvPr/>
        </p:nvSpPr>
        <p:spPr>
          <a:xfrm>
            <a:off x="612648" y="111067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58927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则告诉不许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慈父见背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58927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今臣亡国贱俘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拜臣郎中</a:t>
            </a:r>
            <a:endParaRPr lang="en-US" altLang="zh-CN" sz="2800" dirty="0"/>
          </a:p>
        </p:txBody>
      </p:sp>
      <p:sp>
        <p:nvSpPr>
          <p:cNvPr id="5" name="QC_3_AS.36_1#6f5874a6b?pid=d0a2dd806&amp;color=0,0,0&amp;vtp=1&amp;bbb=1&amp;hb=1"/>
          <p:cNvSpPr/>
          <p:nvPr/>
        </p:nvSpPr>
        <p:spPr>
          <a:xfrm>
            <a:off x="612648" y="2387663"/>
            <a:ext cx="10963656" cy="18632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例句为宾语前置句，正常语序应为：以是区区不能废远。A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被动句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。B项，宾语前置句，正常语序应为：慈父背见。C项，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判断句，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无标志判断句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。D项，省略句，完整句子为：拜臣（为）郎中。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37_1#e17a102d8?pid=d0a2dd806&amp;color=0,0,0&amp;vtp=1&amp;bt=1&amp;bbb=1"/>
          <p:cNvSpPr/>
          <p:nvPr/>
        </p:nvSpPr>
        <p:spPr>
          <a:xfrm>
            <a:off x="612648" y="466344"/>
            <a:ext cx="10963656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下列对文章相关内容的分析鉴赏，不正确的一项是（3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38_1#e17a102d8.bracket?pid=d0a2dd806&amp;color=0,0,0&amp;vpa=23&amp;vtp=1"/>
          <p:cNvSpPr/>
          <p:nvPr/>
        </p:nvSpPr>
        <p:spPr>
          <a:xfrm>
            <a:off x="10224167" y="466344"/>
            <a:ext cx="515938" cy="4916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3_BD.37_2#e17a102d8.choices?pid=d0a2dd806&amp;color=0,0,0&amp;vtp=1&amp;bbb=1&amp;hb=1"/>
          <p:cNvSpPr/>
          <p:nvPr/>
        </p:nvSpPr>
        <p:spPr>
          <a:xfrm>
            <a:off x="612648" y="1011618"/>
            <a:ext cx="10963656" cy="53211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第二段，由“察臣”“举臣”“拜臣”“除臣”到“责臣”“催臣”，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文法错落，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表现由弛而张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、逐步紧迫的情势，体现出先责怪朝廷逼迫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，后申诉委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曲矛盾的心理层次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文章围绕“愿乞终养”“辞不赴命”这个中心,从不同方面反复陈说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,行文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流畅委婉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，叙事具体生动，抒情扣人心弦。而情真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、情深是文章感人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至深的根本原因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本文骈散结合、平仄协调。文章大量使用较整齐的句式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，中间又穿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插一些散文奇句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，使文章和谐而又错综，流畅而又婉转。</a:t>
            </a:r>
            <a:endParaRPr lang="en-US" altLang="zh-CN" sz="2800" dirty="0"/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本文以四言为主，形成了紧凑而不紧迫的节奏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，读来既典雅又有气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，增强了文章的表达效果。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39_1#e17a102d8?pid=d0a2dd806&amp;color=0,0,0&amp;vtp=1&amp;bt=1&amp;bbb=1"/>
          <p:cNvSpPr/>
          <p:nvPr/>
        </p:nvSpPr>
        <p:spPr>
          <a:xfrm>
            <a:off x="612648" y="468000"/>
            <a:ext cx="10963656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“体现出先责怪朝廷逼迫”错误，应为“先称颂皇恩浩荡”。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74_1#f093d5c04?pid=d0a2dd806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把文中的句子翻译成现代汉语。（8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75_1#0ab12636a?pid=f093d5c04&amp;color=0,0,0&amp;vtp=1&amp;bbb=1&amp;hb=1&amp;hltap=1"/>
          <p:cNvSpPr/>
          <p:nvPr/>
        </p:nvSpPr>
        <p:spPr>
          <a:xfrm>
            <a:off x="612648" y="1111318"/>
            <a:ext cx="10963656" cy="24698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臣欲奉诏奔驰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则刘病日笃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欲苟顺私情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则告诉不许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4_AS.77_1#0ab12636a?pid=f093d5c04&amp;color=0,0,0&amp;vtp=1&amp;bbb=1"/>
          <p:cNvSpPr/>
          <p:nvPr/>
        </p:nvSpPr>
        <p:spPr>
          <a:xfrm>
            <a:off x="612648" y="360515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“笃”，病重；“苟”，姑且；“告诉”，申诉（苦衷）。</a:t>
            </a:r>
            <a:endParaRPr lang="en-US" altLang="zh-CN" sz="2800" dirty="0"/>
          </a:p>
        </p:txBody>
      </p:sp>
      <p:sp>
        <p:nvSpPr>
          <p:cNvPr id="5" name="QB_4_AN.76_1#0ab12636a?pid=f093d5c04&amp;color=0,0,0&amp;vtp=1&amp;bbb=1&amp;hb=1&amp;hla=1"/>
          <p:cNvSpPr/>
          <p:nvPr/>
        </p:nvSpPr>
        <p:spPr>
          <a:xfrm>
            <a:off x="612648" y="1738698"/>
            <a:ext cx="10963656" cy="17633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我想奉命赶路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（就职），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但祖母刘氏的病一天比一天沉重；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想姑且迁就自己的私情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（侍奉祖母），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但向上申诉不被许可。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笃”“苟”“告诉”各1分，大意1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4_1#3dab3078d?pid=f093d5c04&amp;color=0,0,0&amp;vtp=1&amp;bt=1&amp;bbb=1&amp;hb=1&amp;hltap=1"/>
          <p:cNvSpPr/>
          <p:nvPr/>
        </p:nvSpPr>
        <p:spPr>
          <a:xfrm>
            <a:off x="612648" y="468000"/>
            <a:ext cx="10963656" cy="24698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pc="-10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臣之辛苦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非独蜀之人士及二州牧伯所见明知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皇天后土实所共鉴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spc="-1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S.76_1#3dab3078d?pid=f093d5c04&amp;color=0,0,0&amp;vtp=1&amp;bbb=1"/>
          <p:cNvSpPr/>
          <p:nvPr/>
        </p:nvSpPr>
        <p:spPr>
          <a:xfrm>
            <a:off x="612648" y="296126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“辛苦”，辛酸悲苦；“独”，唯独，只有；“鉴”，照察、审辨。</a:t>
            </a:r>
            <a:endParaRPr lang="en-US" altLang="zh-CN" sz="2800" dirty="0"/>
          </a:p>
        </p:txBody>
      </p:sp>
      <p:sp>
        <p:nvSpPr>
          <p:cNvPr id="4" name="QB_4_AN.75_1#3dab3078d?pid=f093d5c04&amp;color=0,0,0&amp;vtp=1&amp;bt=1&amp;bbb=1&amp;hb=1&amp;hla=1"/>
          <p:cNvSpPr/>
          <p:nvPr/>
        </p:nvSpPr>
        <p:spPr>
          <a:xfrm>
            <a:off x="612648" y="1095380"/>
            <a:ext cx="10963656" cy="17633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我的辛酸悲苦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，不单是蜀地的人士和梁州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、益州的长官所明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明白白知道的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，天地神明实在也都看得清清楚楚的。（“辛苦”“独”“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鉴”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1分，大意1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45_1#c11e870dd?pid=d0a2dd806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补写出下列句子中的空缺部分。（6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46_1#35047300a?pid=c11e870dd&amp;color=0,0,0&amp;vtp=1&amp;bbb=1&amp;hb=1"/>
          <p:cNvSpPr/>
          <p:nvPr/>
        </p:nvSpPr>
        <p:spPr>
          <a:xfrm>
            <a:off x="612648" y="1111318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李密在《陈情表》中，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用“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”八个字精练、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形象地写出自己孤单无助的苦况。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《陈情表》中表现李密家里家外都无人照应、缺少亲属帮助的句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子是：“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</p:txBody>
      </p:sp>
      <p:sp>
        <p:nvSpPr>
          <p:cNvPr id="4" name="QB_4_AN.47_1#35047300a.blank?pid=c11e870dd&amp;color=0,0,0&amp;vpa=24&amp;vtp=1&amp;bbb=1"/>
          <p:cNvSpPr/>
          <p:nvPr/>
        </p:nvSpPr>
        <p:spPr>
          <a:xfrm>
            <a:off x="5580730" y="1080838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茕茕孑立</a:t>
            </a:r>
            <a:endParaRPr lang="en-US" altLang="zh-CN" sz="2800" dirty="0"/>
          </a:p>
        </p:txBody>
      </p:sp>
      <p:sp>
        <p:nvSpPr>
          <p:cNvPr id="5" name="QB_4_AN.48_1#35047300a.blank?pid=c11e870dd&amp;color=0,0,0&amp;vpa=25&amp;vtp=1&amp;bbb=1"/>
          <p:cNvSpPr/>
          <p:nvPr/>
        </p:nvSpPr>
        <p:spPr>
          <a:xfrm>
            <a:off x="7714330" y="1080838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形影相吊</a:t>
            </a:r>
            <a:endParaRPr lang="en-US" altLang="zh-CN" sz="2800" dirty="0"/>
          </a:p>
        </p:txBody>
      </p:sp>
      <p:sp>
        <p:nvSpPr>
          <p:cNvPr id="7" name="QB_4_AN.50_1#35047300a.blank?pid=c11e870dd&amp;color=0,0,0&amp;vpa=26&amp;vtp=1&amp;bbb=1"/>
          <p:cNvSpPr/>
          <p:nvPr/>
        </p:nvSpPr>
        <p:spPr>
          <a:xfrm>
            <a:off x="1846929" y="3002983"/>
            <a:ext cx="311626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外无期功强近之亲</a:t>
            </a:r>
            <a:endParaRPr lang="en-US" altLang="zh-CN" sz="2800" dirty="0"/>
          </a:p>
        </p:txBody>
      </p:sp>
      <p:sp>
        <p:nvSpPr>
          <p:cNvPr id="8" name="QB_4_AN.51_1#35047300a.blank?pid=c11e870dd&amp;color=0,0,0&amp;vpa=27&amp;vtp=1&amp;bbb=1"/>
          <p:cNvSpPr/>
          <p:nvPr/>
        </p:nvSpPr>
        <p:spPr>
          <a:xfrm>
            <a:off x="5402930" y="3002983"/>
            <a:ext cx="311626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内无应门五尺之僮</a:t>
            </a:r>
            <a:endParaRPr lang="en-US" altLang="zh-CN" sz="2800" dirty="0"/>
          </a:p>
        </p:txBody>
      </p:sp>
      <p:sp>
        <p:nvSpPr>
          <p:cNvPr id="9" name="QB_4_BD.52_1#9e939aee8?pid=c11e870dd&amp;color=0,0,0&amp;vtp=1&amp;bbb=1&amp;hb=1"/>
          <p:cNvSpPr/>
          <p:nvPr/>
        </p:nvSpPr>
        <p:spPr>
          <a:xfrm>
            <a:off x="612648" y="3676718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在《陈情表》中，李密在文末用“结草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”的典故来表明如果朝廷能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满足自己抚养祖母终老的心愿的话，自己将会终身报答朝廷的恩情的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句子是：“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</p:txBody>
      </p:sp>
      <p:sp>
        <p:nvSpPr>
          <p:cNvPr id="10" name="QB_4_AN.53_1#9e939aee8.blank?pid=c11e870dd&amp;color=0,0,0&amp;vpa=28&amp;vtp=1&amp;bbb=1"/>
          <p:cNvSpPr/>
          <p:nvPr/>
        </p:nvSpPr>
        <p:spPr>
          <a:xfrm>
            <a:off x="2202529" y="4920683"/>
            <a:ext cx="204470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臣生当陨首</a:t>
            </a:r>
            <a:endParaRPr lang="en-US" altLang="zh-CN" sz="2800" dirty="0"/>
          </a:p>
        </p:txBody>
      </p:sp>
      <p:sp>
        <p:nvSpPr>
          <p:cNvPr id="11" name="QB_4_AN.54_1#9e939aee8.blank?pid=c11e870dd&amp;color=0,0,0&amp;vpa=29&amp;vtp=1&amp;bbb=1"/>
          <p:cNvSpPr/>
          <p:nvPr/>
        </p:nvSpPr>
        <p:spPr>
          <a:xfrm>
            <a:off x="4691730" y="4920683"/>
            <a:ext cx="168751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死当结草</a:t>
            </a:r>
            <a:endParaRPr lang="en-US" altLang="zh-CN" sz="2800" dirty="0"/>
          </a:p>
        </p:txBody>
      </p:sp>
      <p:sp>
        <p:nvSpPr>
          <p:cNvPr id="12" name="QB_4_AN.55_1#9e939aee8?pid=c11e870dd&amp;color=0,0,0&amp;vtp=1&amp;bbb=1"/>
          <p:cNvSpPr/>
          <p:nvPr/>
        </p:nvSpPr>
        <p:spPr>
          <a:xfrm>
            <a:off x="612648" y="559930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（每空1分，写错字不得分）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8" grpId="0" animBg="1" build="p"/>
      <p:bldP spid="10" grpId="0" animBg="1" build="p"/>
      <p:bldP spid="11" grpId="0" animBg="1" build="p"/>
      <p:bldP spid="1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c89175ce0?pid=aff7d0a39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M_3_BD.56_1#fda62f121?pid=c89175ce0&amp;color=0,0,0&amp;vtp=1&amp;bbb=1&amp;hb=1"/>
              <p:cNvSpPr/>
              <p:nvPr/>
            </p:nvSpPr>
            <p:spPr>
              <a:xfrm>
                <a:off x="612648" y="1181724"/>
                <a:ext cx="10963656" cy="4533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（2025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浙江宁波质检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阅读下面的文言文，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完成题目。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陈情表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简祖英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臣祖英九岁失怙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惟慈亲鞠育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逮长知训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冀或用世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以酬罔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极之恩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臣之志也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向叨食元禄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为何左丞参佐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适值三山强寇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剽掠广城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一门妻女死节五人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而老母陈氏为所拘囚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臣祖英隐忍不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能即死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其有愧于石苞之殉国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也多矣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3" name="QM_3_BD.56_1#fda62f121?pid=c89175ce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81724"/>
                <a:ext cx="10963656" cy="4533900"/>
              </a:xfrm>
              <a:prstGeom prst="rect">
                <a:avLst/>
              </a:prstGeom>
              <a:blipFill rotWithShape="1">
                <a:blip r:embed="rId1"/>
                <a:stretch>
                  <a:fillRect l="-5" t="-14" r="2" b="-141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M_3_BD.56_1#fda62f121?pid=c89175ce0&amp;color=0,0,0&amp;vtp=1&amp;bbb=1&amp;hb=1&amp;zzd= 7"/>
          <p:cNvSpPr/>
          <p:nvPr/>
        </p:nvSpPr>
        <p:spPr>
          <a:xfrm>
            <a:off x="11098562" y="37852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3_BD.56_1#fda62f121?pid=c89175ce0&amp;color=0,0,0&amp;vtp=1&amp;bbb=1&amp;hb=1&amp;zzd= 7"/>
          <p:cNvSpPr/>
          <p:nvPr/>
        </p:nvSpPr>
        <p:spPr>
          <a:xfrm>
            <a:off x="771430" y="44329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M_3_BD.56_1#fda62f121?pid=c89175ce0&amp;color=0,0,0&amp;vtp=1&amp;bbb=1&amp;hb=1"/>
              <p:cNvSpPr/>
              <p:nvPr/>
            </p:nvSpPr>
            <p:spPr>
              <a:xfrm>
                <a:off x="612648" y="468000"/>
                <a:ext cx="10963656" cy="518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兹遇圣朝维新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征讨不服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率土效顺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咸蒙嘉休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乃者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三山逆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虏悉婴铁锧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臣母得以生还虽臣祖英不孝之罪固所难逃而得以展区区</a:t>
                </a:r>
                <a:endParaRPr lang="en-US" altLang="zh-CN" sz="2800" b="0" i="0" u="wavy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羝乌情私者陛下之赐也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臣母子离散复完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白骨复肉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铭感圣德</a:t>
                </a:r>
                <a:r>
                  <a:rPr lang="en-US" altLang="zh-CN" sz="2800" b="0" i="0" u="sng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sng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彻</a:t>
                </a:r>
                <a:endParaRPr lang="en-US" altLang="zh-CN" sz="2800" b="0" i="0" u="sng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sng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于肝肺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虽九死其能报邪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陛下又复甄录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④</m:t>
                        </m:r>
                      </m:sup>
                    </m:sSup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寄以民社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⑤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此正臣陨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首思效之秋也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而臣俯顾自惭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不敢拜命者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以罪戾已深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不宜职在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民牧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钦惟圣朝以孝道治天下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禄秩不容及不孝之徒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以仁心怀远人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而匹夫无不获之愿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况臣经事元朝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幸已逃诛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母年逾耄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孤苦特甚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QM_3_BD.56_1#fda62f121?pid=c89175ce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181600"/>
              </a:xfrm>
              <a:prstGeom prst="rect">
                <a:avLst/>
              </a:prstGeom>
              <a:blipFill rotWithShape="1">
                <a:blip r:embed="rId1"/>
                <a:stretch>
                  <a:fillRect l="-5" r="-1446" b="-123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M_3_BD.56_1#fda62f121?pid=c89175ce0&amp;color=0,0,0&amp;vtp=1&amp;bbb=1&amp;hb=1&amp;zzd= 2"/>
          <p:cNvSpPr/>
          <p:nvPr/>
        </p:nvSpPr>
        <p:spPr>
          <a:xfrm>
            <a:off x="1127030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3_BD.56_1#fda62f121?pid=c89175ce0&amp;color=0,0,0&amp;vtp=1&amp;bbb=1&amp;hb=1&amp;zzd= 8"/>
          <p:cNvSpPr/>
          <p:nvPr/>
        </p:nvSpPr>
        <p:spPr>
          <a:xfrm>
            <a:off x="2905030" y="50146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56_1#fda62f121?pid=c89175ce0&amp;color=0,0,0&amp;vtp=1&amp;bbb=1&amp;hb=1"/>
          <p:cNvSpPr/>
          <p:nvPr/>
        </p:nvSpPr>
        <p:spPr>
          <a:xfrm>
            <a:off x="612648" y="468000"/>
            <a:ext cx="10963656" cy="443757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尤宜恻怛而钦恤者也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伏望圣慈收回成命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矜其爱日之短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俾遂归养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则臣母子拭目清平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讴歌德泽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为赐也多矣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今臣年四十有九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老母年八十有一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鹤发垂堂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西山之日已薄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弃亲赴任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不孝之罪益深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苟违亲而事主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陛下安所用之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果尽奉欢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然后复求仕进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以尽忠罄节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非惟遂人子之私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亦圣朝孝理之</a:t>
            </a:r>
            <a:endParaRPr lang="en-US" altLang="zh-CN" sz="2800" b="0" i="0" u="sng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道也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有删改）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#1.1.6</a:t>
            </a:r>
            <a:endParaRPr lang="en-US" altLang="zh-CN" sz="2800" dirty="0"/>
          </a:p>
        </p:txBody>
      </p:sp>
      <p:sp>
        <p:nvSpPr>
          <p:cNvPr id="3" name="QM_3_BD.56_1#fda62f121?pid=c89175ce0&amp;color=0,0,0&amp;vtp=1&amp;bbb=1&amp;hb=1&amp;zzd= 1"/>
          <p:cNvSpPr/>
          <p:nvPr/>
        </p:nvSpPr>
        <p:spPr>
          <a:xfrm>
            <a:off x="7527830" y="1128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56_2#fda62f121?pid=c89175ce0&amp;color=0,0,0&amp;mp=1&amp;vtp=1&amp;bt=1&amp;bbb=1&amp;hb=1"/>
          <p:cNvSpPr/>
          <p:nvPr/>
        </p:nvSpPr>
        <p:spPr>
          <a:xfrm>
            <a:off x="612648" y="468000"/>
            <a:ext cx="10963656" cy="378987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［注］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①失怙：失去父亲。②三山强寇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：元末起兵于三山的邵宗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愚割据武装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，为何左丞所灭。③石苞之殉国：“石”指石奢，“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苞”指赵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苞。石奢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：楚昭王相，行县，道有杀人者，相追之，乃其父也；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纵其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父，自刎而死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。赵苞：鲜卑侵略汉，把赵苞的母亲置于阵前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，赵苞仍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按时进击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，他母亲和妻子都被鲜卑杀害，赵苞随后呕血而死。④甄录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甄别录用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。⑤民社：此指地方官。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#1.1.7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d0a2dd806?pid=aff7d0a39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B_3_BD.1_1#c6618fa7c?pid=d0a2dd806&amp;color=0,0,0&amp;vtp=1&amp;bbb=1&amp;hb=1"/>
          <p:cNvSpPr/>
          <p:nvPr/>
        </p:nvSpPr>
        <p:spPr>
          <a:xfrm>
            <a:off x="612648" y="118172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请写出文中空缺的字词。（5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臣密言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臣以险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)，②(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遭闵凶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生孩六月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慈父见背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行年四岁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舅夺母志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祖母刘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臣孤弱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亲抚养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臣少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多疾病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九岁不行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孤苦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至于成立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既无伯叔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终鲜兄弟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门衰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晚有儿息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外无期功强近之亲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内无应门五尺之僮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孑立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形影相吊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而刘夙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疾病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常在床蓐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臣侍汤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未曾废离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4" name="QB_3_AN.2_1#c6618fa7c.bracket?pid=d0a2dd806&amp;color=0,0,0&amp;vpa=1&amp;vtp=1"/>
          <p:cNvSpPr/>
          <p:nvPr/>
        </p:nvSpPr>
        <p:spPr>
          <a:xfrm>
            <a:off x="4305966" y="18370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衅</a:t>
            </a:r>
            <a:endParaRPr lang="en-US" altLang="zh-CN" sz="2800" dirty="0"/>
          </a:p>
        </p:txBody>
      </p:sp>
      <p:sp>
        <p:nvSpPr>
          <p:cNvPr id="5" name="QB_3_AN.3_1#c6618fa7c.bracket?pid=d0a2dd806&amp;color=0,0,0&amp;vpa=2&amp;vtp=1"/>
          <p:cNvSpPr/>
          <p:nvPr/>
        </p:nvSpPr>
        <p:spPr>
          <a:xfrm>
            <a:off x="5971255" y="18370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夙</a:t>
            </a:r>
            <a:endParaRPr lang="en-US" altLang="zh-CN" sz="2800" dirty="0"/>
          </a:p>
        </p:txBody>
      </p:sp>
      <p:sp>
        <p:nvSpPr>
          <p:cNvPr id="6" name="QB_3_AN.4_1#c6618fa7c.bracket?pid=d0a2dd806&amp;color=0,0,0&amp;vpa=3&amp;vtp=1"/>
          <p:cNvSpPr/>
          <p:nvPr/>
        </p:nvSpPr>
        <p:spPr>
          <a:xfrm>
            <a:off x="5728366" y="24847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愍</a:t>
            </a:r>
            <a:endParaRPr lang="en-US" altLang="zh-CN" sz="2800" dirty="0"/>
          </a:p>
        </p:txBody>
      </p:sp>
      <p:sp>
        <p:nvSpPr>
          <p:cNvPr id="7" name="QB_3_AN.5_1#c6618fa7c.bracket?pid=d0a2dd806&amp;color=0,0,0&amp;vpa=4&amp;vtp=1"/>
          <p:cNvSpPr/>
          <p:nvPr/>
        </p:nvSpPr>
        <p:spPr>
          <a:xfrm>
            <a:off x="8460455" y="24847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躬</a:t>
            </a:r>
            <a:endParaRPr lang="en-US" altLang="zh-CN" sz="2800" dirty="0"/>
          </a:p>
        </p:txBody>
      </p:sp>
      <p:sp>
        <p:nvSpPr>
          <p:cNvPr id="8" name="QB_3_AN.6_1#c6618fa7c.bracket?pid=d0a2dd806&amp;color=0,0,0&amp;vpa=5&amp;vtp=1&amp;bbb=1"/>
          <p:cNvSpPr/>
          <p:nvPr/>
        </p:nvSpPr>
        <p:spPr>
          <a:xfrm>
            <a:off x="4305966" y="3132444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零丁</a:t>
            </a:r>
            <a:endParaRPr lang="en-US" altLang="zh-CN" sz="2800" dirty="0"/>
          </a:p>
        </p:txBody>
      </p:sp>
      <p:sp>
        <p:nvSpPr>
          <p:cNvPr id="9" name="QB_3_AN.7_1#c6618fa7c.bracket?pid=d0a2dd806&amp;color=0,0,0&amp;vpa=6&amp;vtp=1&amp;bbb=1"/>
          <p:cNvSpPr/>
          <p:nvPr/>
        </p:nvSpPr>
        <p:spPr>
          <a:xfrm>
            <a:off x="1816767" y="3780144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祚薄</a:t>
            </a:r>
            <a:endParaRPr lang="en-US" altLang="zh-CN" sz="2800" dirty="0"/>
          </a:p>
        </p:txBody>
      </p:sp>
      <p:sp>
        <p:nvSpPr>
          <p:cNvPr id="10" name="QB_3_AN.8_1#c6618fa7c.bracket?pid=d0a2dd806&amp;color=0,0,0&amp;vpa=7&amp;vtp=1&amp;bbb=1"/>
          <p:cNvSpPr/>
          <p:nvPr/>
        </p:nvSpPr>
        <p:spPr>
          <a:xfrm>
            <a:off x="1105566" y="4427844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茕茕</a:t>
            </a:r>
            <a:endParaRPr lang="en-US" altLang="zh-CN" sz="2800" dirty="0"/>
          </a:p>
        </p:txBody>
      </p:sp>
      <p:sp>
        <p:nvSpPr>
          <p:cNvPr id="11" name="QB_3_AN.9_1#c6618fa7c.bracket?pid=d0a2dd806&amp;color=0,0,0&amp;vpa=8&amp;vtp=1"/>
          <p:cNvSpPr/>
          <p:nvPr/>
        </p:nvSpPr>
        <p:spPr>
          <a:xfrm>
            <a:off x="6685630" y="44278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婴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57_1#b3f963ee6?pid=fda62f121&amp;color=0,0,0&amp;vtp=1&amp;bt=1&amp;bbb=1&amp;hb=1"/>
          <p:cNvSpPr/>
          <p:nvPr/>
        </p:nvSpPr>
        <p:spPr>
          <a:xfrm>
            <a:off x="612648" y="468000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材料中画波浪线的部分有三处需要断句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，请用铅笔将相应位置的答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案标号涂黑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，每涂对一处给1分，涂黑超过三处不给分。（3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臣母A得以生还B虽臣祖英C不孝之罪D固所难逃E而得以展区区F羝乌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情私者G陛下之赐也</a:t>
            </a:r>
            <a:endParaRPr lang="en-US" altLang="zh-CN" sz="2800" dirty="0"/>
          </a:p>
        </p:txBody>
      </p:sp>
      <p:sp>
        <p:nvSpPr>
          <p:cNvPr id="3" name="QO_4_AN.58_1#b3f963ee6?pid=fda62f121&amp;color=0,0,0&amp;vtp=1&amp;bbb=1"/>
          <p:cNvSpPr/>
          <p:nvPr/>
        </p:nvSpPr>
        <p:spPr>
          <a:xfrm>
            <a:off x="612648" y="302501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</a:t>
            </a:r>
            <a:endParaRPr lang="en-US" altLang="zh-CN" sz="2800" dirty="0"/>
          </a:p>
        </p:txBody>
      </p:sp>
      <p:sp>
        <p:nvSpPr>
          <p:cNvPr id="4" name="QO_4_AS.59_1#b3f963ee6?pid=fda62f121&amp;color=0,0,0&amp;vtp=1&amp;bbb=1&amp;hb=1"/>
          <p:cNvSpPr/>
          <p:nvPr/>
        </p:nvSpPr>
        <p:spPr>
          <a:xfrm>
            <a:off x="612648" y="3664018"/>
            <a:ext cx="10963656" cy="2511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“臣母得以生还”是主谓句式，结构完整，其后停顿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。“臣祖英不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孝之罪固所难逃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”中“臣祖英不孝之罪”是主语，“难逃”是谓语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，语意完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，其后停顿。“陛下之赐也”主语为“陛下”，与上文主语不一致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，其前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要停顿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5" name="QO_4_BD.57_1#b3f963ee6?pid=fda62f121&amp;color=0,0,0&amp;vtp=1&amp;bt=1&amp;bbb=1&amp;hb=1&amp;ib=1"/>
          <p:cNvSpPr/>
          <p:nvPr/>
        </p:nvSpPr>
        <p:spPr>
          <a:xfrm>
            <a:off x="1323848" y="1814200"/>
            <a:ext cx="257239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O_4_BD.57_1#b3f963ee6?pid=fda62f121&amp;color=0,0,0&amp;vtp=1&amp;bt=1&amp;bbb=1&amp;hb=1&amp;ib=1"/>
          <p:cNvSpPr/>
          <p:nvPr/>
        </p:nvSpPr>
        <p:spPr>
          <a:xfrm>
            <a:off x="3003423" y="1814200"/>
            <a:ext cx="23660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O_4_BD.57_1#b3f963ee6?pid=fda62f121&amp;color=0,0,0&amp;vtp=1&amp;bt=1&amp;bbb=1&amp;hb=1&amp;ib=1"/>
          <p:cNvSpPr/>
          <p:nvPr/>
        </p:nvSpPr>
        <p:spPr>
          <a:xfrm>
            <a:off x="4662361" y="1814200"/>
            <a:ext cx="23660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O_4_BD.57_1#b3f963ee6?pid=fda62f121&amp;color=0,0,0&amp;vtp=1&amp;bt=1&amp;bbb=1&amp;hb=1&amp;ib=1"/>
          <p:cNvSpPr/>
          <p:nvPr/>
        </p:nvSpPr>
        <p:spPr>
          <a:xfrm>
            <a:off x="6321298" y="1814200"/>
            <a:ext cx="257239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O_4_BD.57_1#b3f963ee6?pid=fda62f121&amp;color=0,0,0&amp;vtp=1&amp;bt=1&amp;bbb=1&amp;hb=1&amp;ib=1"/>
          <p:cNvSpPr/>
          <p:nvPr/>
        </p:nvSpPr>
        <p:spPr>
          <a:xfrm>
            <a:off x="8000873" y="1814200"/>
            <a:ext cx="21755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O_4_BD.57_1#b3f963ee6?pid=fda62f121&amp;color=0,0,0&amp;vtp=1&amp;bt=1&amp;bbb=1&amp;hb=1&amp;ib=1"/>
          <p:cNvSpPr/>
          <p:nvPr/>
        </p:nvSpPr>
        <p:spPr>
          <a:xfrm>
            <a:off x="10351961" y="1814200"/>
            <a:ext cx="19850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O_4_BD.57_1#b3f963ee6?pid=fda62f121&amp;color=0,0,0&amp;vtp=1&amp;bt=1&amp;bbb=1&amp;hb=1&amp;ib=1"/>
          <p:cNvSpPr/>
          <p:nvPr/>
        </p:nvSpPr>
        <p:spPr>
          <a:xfrm>
            <a:off x="1679448" y="2461900"/>
            <a:ext cx="257239" cy="5536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60_1#cd51742d6?pid=fda62f121&amp;color=0,0,0&amp;vtp=1&amp;bt=1&amp;bbb=1&amp;hb=1"/>
          <p:cNvSpPr/>
          <p:nvPr/>
        </p:nvSpPr>
        <p:spPr>
          <a:xfrm>
            <a:off x="612648" y="468000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下列对材料中加点词语及相关内容的解说，不正确的一项是（3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61_1#cd51742d6.bracket?pid=fda62f121&amp;color=0,0,0&amp;vpa=30&amp;vtp=1"/>
          <p:cNvSpPr/>
          <p:nvPr/>
        </p:nvSpPr>
        <p:spPr>
          <a:xfrm>
            <a:off x="889666" y="1102365"/>
            <a:ext cx="515938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4_BD.60_2#cd51742d6.choices?pid=fda62f121&amp;color=0,0,0&amp;vtp=1&amp;bbb=1&amp;hb=1"/>
          <p:cNvSpPr/>
          <p:nvPr/>
        </p:nvSpPr>
        <p:spPr>
          <a:xfrm>
            <a:off x="612648" y="1744413"/>
            <a:ext cx="10963656" cy="44398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罔极，无极，无穷尽，无边际，与《氓》中“士也罔极，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二三其德”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“罔极”意义不同。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悉，副词，全，都，与《桃花源记》中“男女衣着，悉如外人”的“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悉”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意义相同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以，介词，用，拿，凭，与《烛之武退秦师》中“以其无礼于晋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以”意义不同。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 spc="-1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“矜其爱日之短”的“矜”与李密《陈情表》中“不矜名节”的“矜”意思相同</a:t>
            </a:r>
            <a:r>
              <a:rPr lang="zh-CN" altLang="en-US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zh-CN" altLang="en-US" sz="2800" b="0" i="0" spc="-10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62_1#cd51742d6?pid=fda62f121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D项，“意思相同”错误。意思不同，哀怜，同情/看重，推崇。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63_1#3dc96ca25?pid=fda62f121&amp;color=0,0,0&amp;vtp=1&amp;bt=1&amp;bbb=1"/>
          <p:cNvSpPr/>
          <p:nvPr/>
        </p:nvSpPr>
        <p:spPr>
          <a:xfrm>
            <a:off x="612648" y="466344"/>
            <a:ext cx="11171238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下列对材料有关内容的概括和分析，不正确的一项是（3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64_1#3dc96ca25.bracket?pid=fda62f121&amp;color=0,0,0&amp;vpa=31&amp;vtp=1"/>
          <p:cNvSpPr/>
          <p:nvPr/>
        </p:nvSpPr>
        <p:spPr>
          <a:xfrm>
            <a:off x="10770267" y="462534"/>
            <a:ext cx="495300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4_BD.63_2#3dc96ca25.choices?pid=fda62f121&amp;color=0,0,0&amp;vtp=1&amp;bbb=1&amp;hb=1"/>
          <p:cNvSpPr/>
          <p:nvPr/>
        </p:nvSpPr>
        <p:spPr>
          <a:xfrm>
            <a:off x="612648" y="1110678"/>
            <a:ext cx="10963656" cy="51017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第一段用了“石苞殉国”的典故，是为了陈述隐忍苟活的惭愧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忠孝难全的矛盾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，表达家国兼爱的情怀。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第二段用“陛下之赐也”，表达对明朝饶恕自己罪过的感恩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。“母子离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散复完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”“罪戾已深”，旨在说明不就任的原因。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第三段先摆出圣朝“以孝道治天下”“以仁心怀远人”的大道理，是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子之矛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，攻子之盾”的写法。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第四段以“西山之日已薄”喻母亲寿命将尽，既打动皇上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，又言自己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报效圣朝有日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，“人子”之私与“圣朝”之道兼顾，道理显豁。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65_1#3dc96ca25?pid=fda62f121&amp;color=0,0,0&amp;vtp=1&amp;bt=1&amp;bbb=1&amp;hb=1"/>
          <p:cNvSpPr/>
          <p:nvPr/>
        </p:nvSpPr>
        <p:spPr>
          <a:xfrm>
            <a:off x="612648" y="468000"/>
            <a:ext cx="10963656" cy="18632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B项，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第二段用‘陛下之赐也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’，表达对明朝饶恕自己罪过的感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恩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”表述错误，根据原文“臣母得以生还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陛下之赐也”可知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，这里的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陛下之赐”是感激皇帝能救回他的母亲，使母子团圆。选项曲解文意。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74_1#0a876d218?pid=fda62f121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把材料中画横线的句子翻译成现代汉语。（8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5_BD.75_1#0040cf1bb?pid=0a876d218&amp;color=0,0,0&amp;vtp=1&amp;bbb=1&amp;hb=1&amp;hltap=1"/>
          <p:cNvSpPr/>
          <p:nvPr/>
        </p:nvSpPr>
        <p:spPr>
          <a:xfrm>
            <a:off x="612648" y="1111318"/>
            <a:ext cx="10963656" cy="31175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臣母子离散复完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白骨复肉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铭感圣德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彻于肝肺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虽九死其能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报邪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S.77_1#0040cf1bb?pid=0a876d218&amp;color=0,0,0&amp;vtp=1&amp;bbb=1"/>
          <p:cNvSpPr/>
          <p:nvPr/>
        </p:nvSpPr>
        <p:spPr>
          <a:xfrm>
            <a:off x="612648" y="424015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“复完”，再次团圆；“铭”，铭记；“彻”，穿透，渗透。</a:t>
            </a:r>
            <a:endParaRPr lang="en-US" altLang="zh-CN" sz="2800" dirty="0"/>
          </a:p>
        </p:txBody>
      </p:sp>
      <p:sp>
        <p:nvSpPr>
          <p:cNvPr id="5" name="QB_5_AN.76_1#0040cf1bb?pid=0a876d218&amp;color=0,0,0&amp;vtp=1&amp;bbb=1&amp;hb=1&amp;hla=1"/>
          <p:cNvSpPr/>
          <p:nvPr/>
        </p:nvSpPr>
        <p:spPr>
          <a:xfrm>
            <a:off x="612648" y="2378778"/>
            <a:ext cx="10963656" cy="17633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我们母子离散然后再次团圆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，就如同白骨再长出肉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，铭记感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激陛下的大恩大德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，穿透内心，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即使</a:t>
            </a:r>
            <a:r>
              <a:rPr lang="zh-CN" altLang="en-US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经历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多次</a:t>
            </a:r>
            <a:r>
              <a:rPr lang="zh-CN" altLang="en-US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死亡，又怎么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能够报答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这种恩情</a:t>
            </a:r>
            <a:r>
              <a:rPr lang="zh-CN" altLang="en-US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！（“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复完”“铭”“彻”各1分，大意1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4_1#dda38386e?pid=0a876d218&amp;color=0,0,0&amp;vtp=1&amp;bt=1&amp;bbb=1&amp;hb=1&amp;hltap=1"/>
          <p:cNvSpPr/>
          <p:nvPr/>
        </p:nvSpPr>
        <p:spPr>
          <a:xfrm>
            <a:off x="612648" y="468000"/>
            <a:ext cx="10963656" cy="24698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pc="-10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然后复求仕进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以尽忠罄节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非惟遂人子之私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亦圣朝孝理之道也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spc="-1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S.76_1#dda38386e?pid=0a876d218&amp;color=0,0,0&amp;vtp=1&amp;bbb=1"/>
          <p:cNvSpPr/>
          <p:nvPr/>
        </p:nvSpPr>
        <p:spPr>
          <a:xfrm>
            <a:off x="612648" y="296126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“罄”，尽；“遂”，成全；“理”，治理。</a:t>
            </a:r>
            <a:endParaRPr lang="en-US" altLang="zh-CN" sz="2800" dirty="0"/>
          </a:p>
        </p:txBody>
      </p:sp>
      <p:sp>
        <p:nvSpPr>
          <p:cNvPr id="4" name="QB_5_AN.75_1#dda38386e?pid=0a876d218&amp;color=0,0,0&amp;vtp=1&amp;bt=1&amp;bbb=1&amp;hb=1&amp;hla=1"/>
          <p:cNvSpPr/>
          <p:nvPr/>
        </p:nvSpPr>
        <p:spPr>
          <a:xfrm>
            <a:off x="612648" y="1095380"/>
            <a:ext cx="10963656" cy="17633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这样以后再寻求进入仕途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，来竭尽忠诚，用尽节操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，不仅仅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是成全了作为儿子的私心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也是圣朝用孝道治理天下的道理啊。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罄”“遂”“理”各1分，大意1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4_1#d1dcdde58?pid=fda62f121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“表”是臣子向君王陈述情怀、表明心曲的一种文体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，李密对晋武帝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动之以情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，晓之以理，成功“陈情”。请以本文第三段为例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，分析简祖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英是怎样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“陈情”的。（5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75_1#d1dcdde58?pid=fda62f121&amp;color=0,0,0&amp;vtp=1&amp;bt=1&amp;bbb=1&amp;hb=1&amp;hla=1"/>
          <p:cNvSpPr/>
          <p:nvPr/>
        </p:nvSpPr>
        <p:spPr>
          <a:xfrm>
            <a:off x="612648" y="2375540"/>
            <a:ext cx="10963656" cy="310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首先从圣朝“以孝道治天下”“以仁心怀远人”的角度出发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，便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于对方接受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；②转换角度，从自身状况出发，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指出自己曾侍奉前朝，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“母年逾耄，孤苦特甚”的现实情况；③最后希望皇上收回成命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。本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段的说理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，逻辑严密，有礼有节。（答出一点得2分，答出两点得4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答出三点得满分）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72_1#d1dcdde58?pid=fda62f121&amp;color=0,0,0&amp;vtp=1&amp;bt=1&amp;bbb=1&amp;hb=1"/>
          <p:cNvSpPr/>
          <p:nvPr/>
        </p:nvSpPr>
        <p:spPr>
          <a:xfrm>
            <a:off x="612648" y="468000"/>
            <a:ext cx="10963656" cy="57497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首先从圣朝“以孝道治天下”“以仁心怀远人”的角度出发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，意思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是朝廷一直以孝治天下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，用仁爱之心胸怀天下的子民，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便于对方接受。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接着用事实说话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，“禄秩不容及不孝之徒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”，意思是朝廷不会容忍接纳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不孝顺的人做官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，“匹夫无不获之愿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”，意思是普通百姓没有谁不感到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有所收获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，使用了“以子之矛，攻子之盾”的写法。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接下来转换角度，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从自身状况出发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，指出自己曾经侍奉前朝，以及“母年逾耄，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孤苦特甚”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的现实情况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，陈述事实，态度诚恳至极。最后提出“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伏望圣慈收回成命”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的期盼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，希望皇上收回让自己做官的成命，水到渠成，自然入理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。逻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辑严密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，有礼有节，理由合情合理。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72_2#d1dcdde58?pid=fda62f121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［参考译文］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臣祖英九岁丧父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，只靠母亲教育抚养，等到长大知书懂礼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，希望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可以有机会出来做官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，来报答母亲深厚的养育之恩，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这是我的志向啊。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从前接受元朝的俸禄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，做何左丞的参佐。正赶上叛军入侵，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掠夺广城，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一家妻女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，五人被杀戮，母亲陈氏被叛军囚禁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。我忍气吞声不能立即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死去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zh-CN" altLang="en-US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石奢、赵苞殉国</a:t>
            </a:r>
            <a:r>
              <a:rPr lang="zh-CN" altLang="en-US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相比，我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感到惭愧</a:t>
            </a:r>
            <a:r>
              <a:rPr lang="zh-CN" altLang="en-US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多了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现在遇到圣明的朝廷维新改革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，征讨不臣服的小国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，全国效忠归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，都蒙受了美好恩泽。前些时候，三山地区的反叛贼寇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，都被处以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1_1#c6618fa7c?pid=d0a2dd806&amp;color=0,0,0&amp;vtp=1&amp;bbb=1&amp;hb=1"/>
          <p:cNvSpPr/>
          <p:nvPr/>
        </p:nvSpPr>
        <p:spPr>
          <a:xfrm>
            <a:off x="612648" y="468000"/>
            <a:ext cx="10963656" cy="37947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⑨(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奉圣朝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沐浴清化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前太守臣逵察臣孝廉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后刺史臣荣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⑩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臣秀才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臣以供养无主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辞不赴命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诏书特下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拜臣郎中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蒙国恩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除臣洗马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猥以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⑫(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当侍东宫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⑬(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首所能上报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⑭(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以表闻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辞不就职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诏书切峻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责臣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⑮(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郡县逼迫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催臣上道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州司临门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急于星火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臣欲奉诏奔驰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刘病日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⑯(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欲苟顺私情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则告诉不许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臣之进退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实为狼狈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#1.2</a:t>
            </a:r>
            <a:endParaRPr lang="en-US" altLang="zh-CN" sz="2800" dirty="0"/>
          </a:p>
        </p:txBody>
      </p:sp>
      <p:sp>
        <p:nvSpPr>
          <p:cNvPr id="3" name="QB_3_AN.10_1#c6618fa7c.bracket?pid=d0a2dd806&amp;color=0,0,0&amp;vpa=9&amp;vtp=1"/>
          <p:cNvSpPr/>
          <p:nvPr/>
        </p:nvSpPr>
        <p:spPr>
          <a:xfrm>
            <a:off x="1816767" y="475620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逮</a:t>
            </a:r>
            <a:endParaRPr lang="en-US" altLang="zh-CN" sz="2800" dirty="0"/>
          </a:p>
        </p:txBody>
      </p:sp>
      <p:sp>
        <p:nvSpPr>
          <p:cNvPr id="4" name="QB_3_AN.11_1#c6618fa7c.bracket?pid=d0a2dd806&amp;color=0,0,0&amp;vpa=10&amp;vtp=1"/>
          <p:cNvSpPr/>
          <p:nvPr/>
        </p:nvSpPr>
        <p:spPr>
          <a:xfrm>
            <a:off x="749966" y="1123320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举</a:t>
            </a:r>
            <a:endParaRPr lang="en-US" altLang="zh-CN" sz="2800" dirty="0"/>
          </a:p>
        </p:txBody>
      </p:sp>
      <p:sp>
        <p:nvSpPr>
          <p:cNvPr id="5" name="QB_3_AN.12_1#c6618fa7c.bracket?pid=d0a2dd806&amp;color=0,0,0&amp;vpa=11&amp;vtp=1"/>
          <p:cNvSpPr/>
          <p:nvPr/>
        </p:nvSpPr>
        <p:spPr>
          <a:xfrm>
            <a:off x="749966" y="1771020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寻</a:t>
            </a:r>
            <a:endParaRPr lang="en-US" altLang="zh-CN" sz="2800" dirty="0"/>
          </a:p>
        </p:txBody>
      </p:sp>
      <p:sp>
        <p:nvSpPr>
          <p:cNvPr id="6" name="QB_3_AN.13_1#c6618fa7c.bracket?pid=d0a2dd806&amp;color=0,0,0&amp;vpa=12&amp;vtp=1&amp;bbb=1"/>
          <p:cNvSpPr/>
          <p:nvPr/>
        </p:nvSpPr>
        <p:spPr>
          <a:xfrm>
            <a:off x="6042691" y="1771020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微贱</a:t>
            </a:r>
            <a:endParaRPr lang="en-US" altLang="zh-CN" sz="2800" dirty="0"/>
          </a:p>
        </p:txBody>
      </p:sp>
      <p:sp>
        <p:nvSpPr>
          <p:cNvPr id="7" name="QB_3_AN.14_1#c6618fa7c.bracket?pid=d0a2dd806&amp;color=0,0,0&amp;vpa=13&amp;vtp=1"/>
          <p:cNvSpPr/>
          <p:nvPr/>
        </p:nvSpPr>
        <p:spPr>
          <a:xfrm>
            <a:off x="10627392" y="1771020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陨</a:t>
            </a:r>
            <a:endParaRPr lang="en-US" altLang="zh-CN" sz="2800" dirty="0"/>
          </a:p>
        </p:txBody>
      </p:sp>
      <p:sp>
        <p:nvSpPr>
          <p:cNvPr id="8" name="QB_3_AN.15_1#c6618fa7c.bracket?pid=d0a2dd806&amp;color=0,0,0&amp;vpa=14&amp;vtp=1"/>
          <p:cNvSpPr/>
          <p:nvPr/>
        </p:nvSpPr>
        <p:spPr>
          <a:xfrm>
            <a:off x="3666205" y="2418720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具</a:t>
            </a:r>
            <a:endParaRPr lang="en-US" altLang="zh-CN" sz="2800" dirty="0"/>
          </a:p>
        </p:txBody>
      </p:sp>
      <p:sp>
        <p:nvSpPr>
          <p:cNvPr id="9" name="QB_3_AN.16_1#c6618fa7c.bracket?pid=d0a2dd806&amp;color=0,0,0&amp;vpa=15&amp;vtp=1"/>
          <p:cNvSpPr/>
          <p:nvPr/>
        </p:nvSpPr>
        <p:spPr>
          <a:xfrm>
            <a:off x="10736930" y="2418720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逋</a:t>
            </a:r>
            <a:endParaRPr lang="en-US" altLang="zh-CN" sz="2800" dirty="0"/>
          </a:p>
        </p:txBody>
      </p:sp>
      <p:sp>
        <p:nvSpPr>
          <p:cNvPr id="10" name="QB_3_AN.17_1#c6618fa7c.bracket?pid=d0a2dd806&amp;color=0,0,0&amp;vpa=16&amp;vtp=1"/>
          <p:cNvSpPr/>
          <p:nvPr/>
        </p:nvSpPr>
        <p:spPr>
          <a:xfrm>
            <a:off x="2243804" y="3702690"/>
            <a:ext cx="615950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笃</a:t>
            </a:r>
            <a:endParaRPr lang="en-US" altLang="zh-CN" sz="2800" dirty="0"/>
          </a:p>
        </p:txBody>
      </p:sp>
      <p:sp>
        <p:nvSpPr>
          <p:cNvPr id="11" name="QB_3_AN.18_1#c6618fa7c?pid=d0a2dd806&amp;color=0,0,0&amp;vtp=1&amp;bt=1&amp;bbb=1"/>
          <p:cNvSpPr/>
          <p:nvPr/>
        </p:nvSpPr>
        <p:spPr>
          <a:xfrm>
            <a:off x="612648" y="4236022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（写错一处扣1分，扣完为止）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72_2#d1dcdde58?pid=fda62f121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死刑，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我的母亲才能够活着回来</a:t>
            </a:r>
            <a:r>
              <a:rPr lang="en-US" altLang="zh-CN" sz="2800" b="0" i="0" u="wavy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虽然我的不孝之罪本来在所难逃，</a:t>
            </a:r>
            <a:endParaRPr lang="en-US" altLang="zh-CN" sz="2800" b="0" i="0" u="wavy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但能够尽到我对母亲的孝顺之情，这是陛下您赐给我的机会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我们母</a:t>
            </a:r>
            <a:endParaRPr lang="en-US" altLang="zh-CN" sz="2800" b="0" i="0" u="sng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子离散然后再次团圆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，就如同白骨再长出肉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，铭记感激陛下的大恩大</a:t>
            </a:r>
            <a:endParaRPr lang="en-US" altLang="zh-CN" sz="2800" b="0" i="0" u="sng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德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，穿透内心，即使</a:t>
            </a:r>
            <a:r>
              <a:rPr lang="zh-CN" altLang="en-US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经历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多次</a:t>
            </a:r>
            <a:r>
              <a:rPr lang="zh-CN" altLang="en-US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死亡，又怎么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能够报答这种恩情</a:t>
            </a:r>
            <a:r>
              <a:rPr lang="zh-CN" altLang="en-US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呢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陛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下您又甄别录用我为地方官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，这正是我为陛下您效命的关键时刻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我觉得自己万分惭愧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，不敢接受任命，因为我罪孽深重，不适合做官。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圣朝用孝道治理天下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，朝廷不会容忍接纳不孝顺的人做官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；用仁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爱之心胸怀天下的子民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，普通百姓没有谁不感到有所收获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。况且我侍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奉过元朝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，侥幸逃脱罪责。母亲年事已高，尤其孤独苦楚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，更应该担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72_2#d1dcdde58?pid=fda62f121&amp;color=0,0,0&amp;vtp=1&amp;bt=1&amp;bbb=1&amp;hb=1"/>
          <p:cNvSpPr/>
          <p:nvPr/>
        </p:nvSpPr>
        <p:spPr>
          <a:xfrm>
            <a:off x="612648" y="468000"/>
            <a:ext cx="10963656" cy="51020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心她而体恤照顾她啊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。希望您能收回之前的诏命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，怜悯我照顾母亲之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日苦短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，使我完成奉养母亲、给她养老送终的愿望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，那么我和母亲一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定擦亮眼睛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，感恩清平盛世，给您歌功颂德，感喟皇恩浩荡。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我今年四十九岁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，母亲今年八十一岁，白发苍苍坐于堂前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，如同西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山的斜阳即将沉落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。如果抛弃亲人就职赴命，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不孝顺的罪过更加深重。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如果违背亲情来侍奉主上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，陛下您怎么会重用这样的人呢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！果真能陪母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亲享尽天伦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这样以后再寻求进入仕途，来竭尽忠诚，用尽节操</a:t>
            </a:r>
            <a:r>
              <a:rPr lang="en-US" altLang="zh-CN" sz="2800" b="0" i="0" u="sng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，不仅</a:t>
            </a:r>
            <a:endParaRPr lang="en-US" altLang="zh-CN" sz="2800" b="0" i="0" u="sng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u="sng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仅是成全了作为儿子的私心</a:t>
            </a:r>
            <a:r>
              <a:rPr lang="en-US" altLang="zh-CN" sz="2800" b="0" i="0" u="sng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，也是圣朝用孝道治理天下的道理啊。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9_1#68dfc7f40?pid=d0a2dd806&amp;color=0,0,0&amp;mp=1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下列各句中，对加点词语的解释错误的一项是（3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0_1#68dfc7f40.bracket?pid=d0a2dd806&amp;color=0,0,0&amp;mp=1&amp;vpa=17&amp;vtp=1"/>
          <p:cNvSpPr/>
          <p:nvPr/>
        </p:nvSpPr>
        <p:spPr>
          <a:xfrm>
            <a:off x="95129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3_BD.19_2#68dfc7f40.choices?pid=d0a2dd806&amp;color=0,0,0&amp;vtp=1&amp;bbb=1"/>
          <p:cNvSpPr/>
          <p:nvPr/>
        </p:nvSpPr>
        <p:spPr>
          <a:xfrm>
            <a:off x="612648" y="1110678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81152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皇天后土实所共鉴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：照察、审辨</a:t>
            </a:r>
            <a:endParaRPr lang="en-US" altLang="zh-CN" sz="2800" dirty="0"/>
          </a:p>
          <a:p>
            <a:pPr latinLnBrk="1">
              <a:lnSpc>
                <a:spcPts val="5100"/>
              </a:lnSpc>
              <a:tabLst>
                <a:tab pos="581152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沐浴清化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清化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：清明的教化</a:t>
            </a:r>
            <a:endParaRPr lang="en-US" altLang="zh-CN" sz="2800" dirty="0"/>
          </a:p>
          <a:p>
            <a:pPr latinLnBrk="1">
              <a:lnSpc>
                <a:spcPts val="5100"/>
              </a:lnSpc>
              <a:tabLst>
                <a:tab pos="581152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察臣孝廉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：考察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81152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形影相吊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：安慰</a:t>
            </a:r>
            <a:endParaRPr lang="en-US" altLang="zh-CN" sz="2800" dirty="0"/>
          </a:p>
        </p:txBody>
      </p:sp>
      <p:sp>
        <p:nvSpPr>
          <p:cNvPr id="5" name="QC_3_AS.21_1#68dfc7f40?pid=d0a2dd806&amp;color=0,0,0&amp;vtp=1&amp;bbb=1"/>
          <p:cNvSpPr/>
          <p:nvPr/>
        </p:nvSpPr>
        <p:spPr>
          <a:xfrm>
            <a:off x="612648" y="366826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C项，察：经考察后予以推举。</a:t>
            </a:r>
            <a:endParaRPr lang="en-US" altLang="zh-CN" sz="2800" dirty="0"/>
          </a:p>
        </p:txBody>
      </p:sp>
      <p:sp>
        <p:nvSpPr>
          <p:cNvPr id="6" name="QC_3_BD.19_2#68dfc7f40.choices?pid=d0a2dd806&amp;color=0,0,0&amp;vtp=1&amp;bbb=1&amp;zzd= 1"/>
          <p:cNvSpPr/>
          <p:nvPr/>
        </p:nvSpPr>
        <p:spPr>
          <a:xfrm>
            <a:off x="37845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19_2#68dfc7f40.choices?pid=d0a2dd806&amp;color=0,0,0&amp;vtp=1&amp;bbb=1&amp;zzd= 3"/>
          <p:cNvSpPr/>
          <p:nvPr/>
        </p:nvSpPr>
        <p:spPr>
          <a:xfrm>
            <a:off x="1985868" y="24187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19_2#68dfc7f40.choices?pid=d0a2dd806&amp;color=0,0,0&amp;vtp=1&amp;bbb=1&amp;zzd= 3"/>
          <p:cNvSpPr/>
          <p:nvPr/>
        </p:nvSpPr>
        <p:spPr>
          <a:xfrm>
            <a:off x="2341468" y="24187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19_2#68dfc7f40.choices?pid=d0a2dd806&amp;color=0,0,0&amp;vtp=1&amp;bbb=1&amp;zzd= 5"/>
          <p:cNvSpPr/>
          <p:nvPr/>
        </p:nvSpPr>
        <p:spPr>
          <a:xfrm>
            <a:off x="1274667" y="30664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19_2#68dfc7f40.choices?pid=d0a2dd806&amp;color=0,0,0&amp;vtp=1&amp;bbb=1&amp;zzd= 7"/>
          <p:cNvSpPr/>
          <p:nvPr/>
        </p:nvSpPr>
        <p:spPr>
          <a:xfrm>
            <a:off x="2362105" y="36328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2_1#9c2be903c?pid=d0a2dd806&amp;color=0,0,0&amp;vtp=1&amp;bt=1&amp;bbb=1&amp;h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下列各句中加点的词语的古义与现代汉语相同的一项是（3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 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3_1#9c2be903c.bracket?pid=d0a2dd806&amp;color=0,0,0&amp;vpa=18&amp;vtp=1"/>
          <p:cNvSpPr/>
          <p:nvPr/>
        </p:nvSpPr>
        <p:spPr>
          <a:xfrm>
            <a:off x="110242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3_BD.22_2#9c2be903c.choices?pid=d0a2dd806&amp;color=0,0,0&amp;vtp=1&amp;bbb=1"/>
          <p:cNvSpPr/>
          <p:nvPr/>
        </p:nvSpPr>
        <p:spPr>
          <a:xfrm>
            <a:off x="612648" y="111067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58927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九岁不行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至于成立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58927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气息奄奄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欲苟顺私情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，则告诉不许</a:t>
            </a:r>
            <a:endParaRPr lang="en-US" altLang="zh-CN" sz="2800" dirty="0"/>
          </a:p>
        </p:txBody>
      </p:sp>
      <p:sp>
        <p:nvSpPr>
          <p:cNvPr id="5" name="QC_3_AS.24_1#9c2be903c?pid=d0a2dd806&amp;color=0,0,0&amp;vtp=1&amp;bbb=1&amp;hb=1"/>
          <p:cNvSpPr/>
          <p:nvPr/>
        </p:nvSpPr>
        <p:spPr>
          <a:xfrm>
            <a:off x="612648" y="2387663"/>
            <a:ext cx="10963656" cy="2511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A项，古义，不会走路，这里形容柔弱；今义，不可以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，不被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允许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。B项，古义，成人自立；今义，（组织、机构等）筹备成功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，开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始存在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。C项，古今同义，气息微弱、将要断气的样子。D项，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古义，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申诉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（苦衷）；今义，说给人，使人知道。</a:t>
            </a:r>
            <a:endParaRPr lang="en-US" altLang="zh-CN" sz="2800" dirty="0"/>
          </a:p>
        </p:txBody>
      </p:sp>
      <p:sp>
        <p:nvSpPr>
          <p:cNvPr id="6" name="QC_3_BD.22_2#9c2be903c.choices?pid=d0a2dd806&amp;color=0,0,0&amp;vtp=1&amp;bbb=1&amp;zzd= 1"/>
          <p:cNvSpPr/>
          <p:nvPr/>
        </p:nvSpPr>
        <p:spPr>
          <a:xfrm>
            <a:off x="20065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22_2#9c2be903c.choices?pid=d0a2dd806&amp;color=0,0,0&amp;vtp=1&amp;bbb=1&amp;zzd= 1"/>
          <p:cNvSpPr/>
          <p:nvPr/>
        </p:nvSpPr>
        <p:spPr>
          <a:xfrm>
            <a:off x="23621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22_2#9c2be903c.choices?pid=d0a2dd806&amp;color=0,0,0&amp;vtp=1&amp;bbb=1&amp;zzd= 1"/>
          <p:cNvSpPr/>
          <p:nvPr/>
        </p:nvSpPr>
        <p:spPr>
          <a:xfrm>
            <a:off x="7575772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22_2#9c2be903c.choices?pid=d0a2dd806&amp;color=0,0,0&amp;vtp=1&amp;bbb=1&amp;zzd= 1"/>
          <p:cNvSpPr/>
          <p:nvPr/>
        </p:nvSpPr>
        <p:spPr>
          <a:xfrm>
            <a:off x="7931372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22_2#9c2be903c.choices?pid=d0a2dd806&amp;color=0,0,0&amp;vtp=1&amp;bbb=1&amp;zzd= 3"/>
          <p:cNvSpPr/>
          <p:nvPr/>
        </p:nvSpPr>
        <p:spPr>
          <a:xfrm>
            <a:off x="1985868" y="23374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22_2#9c2be903c.choices?pid=d0a2dd806&amp;color=0,0,0&amp;vtp=1&amp;bbb=1&amp;zzd= 3"/>
          <p:cNvSpPr/>
          <p:nvPr/>
        </p:nvSpPr>
        <p:spPr>
          <a:xfrm>
            <a:off x="2341468" y="23374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22_2#9c2be903c.choices?pid=d0a2dd806&amp;color=0,0,0&amp;vtp=1&amp;bbb=1&amp;zzd= 3"/>
          <p:cNvSpPr/>
          <p:nvPr/>
        </p:nvSpPr>
        <p:spPr>
          <a:xfrm>
            <a:off x="9374410" y="23374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3_BD.22_2#9c2be903c.choices?pid=d0a2dd806&amp;color=0,0,0&amp;vtp=1&amp;bbb=1&amp;zzd= 3"/>
          <p:cNvSpPr/>
          <p:nvPr/>
        </p:nvSpPr>
        <p:spPr>
          <a:xfrm>
            <a:off x="9730010" y="23374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5_1#944bbd5ec?pid=d0a2dd806&amp;color=0,0,0&amp;vtp=1&amp;bt=1&amp;bbb=1&amp;h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下列句子中加点的虚词，意义和用法全都相同的一组是（3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 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6_1#944bbd5ec.bracket?pid=d0a2dd806&amp;color=0,0,0&amp;vpa=19&amp;vtp=1"/>
          <p:cNvSpPr/>
          <p:nvPr/>
        </p:nvSpPr>
        <p:spPr>
          <a:xfrm>
            <a:off x="110242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3_BD.25_2#944bbd5ec.choices?pid=d0a2dd806&amp;color=0,0,0&amp;vtp=1&amp;bbb=1"/>
          <p:cNvSpPr/>
          <p:nvPr/>
        </p:nvSpPr>
        <p:spPr>
          <a:xfrm>
            <a:off x="612648" y="1110678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63372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臣之进退，实为狼狈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报养刘之日短也</a:t>
            </a:r>
            <a:endParaRPr lang="en-US" altLang="zh-CN" sz="2800" dirty="0"/>
          </a:p>
          <a:p>
            <a:pPr latinLnBrk="1">
              <a:lnSpc>
                <a:spcPts val="5100"/>
              </a:lnSpc>
              <a:tabLst>
                <a:tab pos="563372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州司临门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，急于星火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是臣尽节于陛下之日长</a:t>
            </a:r>
            <a:endParaRPr lang="en-US" altLang="zh-CN" sz="2800" dirty="0"/>
          </a:p>
          <a:p>
            <a:pPr latinLnBrk="1">
              <a:lnSpc>
                <a:spcPts val="5100"/>
              </a:lnSpc>
              <a:tabLst>
                <a:tab pos="563372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则刘病日笃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则告诉不许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63372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臣以供养无主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猥以微贱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，当侍东宫</a:t>
            </a:r>
            <a:endParaRPr lang="en-US" altLang="zh-CN" sz="2800" dirty="0"/>
          </a:p>
        </p:txBody>
      </p:sp>
      <p:sp>
        <p:nvSpPr>
          <p:cNvPr id="5" name="QC_3_AS.27_1#944bbd5ec?pid=d0a2dd806&amp;color=0,0,0&amp;vtp=1&amp;bbb=1&amp;hb=1"/>
          <p:cNvSpPr/>
          <p:nvPr/>
        </p:nvSpPr>
        <p:spPr>
          <a:xfrm>
            <a:off x="612648" y="3676078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A项，结构助词，用于主谓之间，取消句子独立性，不译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/结构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助词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“的”。B项，介词，比/介词，在。C项，均为转折连词，却、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但是。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项，连词，因为/介词，凭借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身份。</a:t>
            </a:r>
            <a:endParaRPr lang="en-US" altLang="zh-CN" sz="2800" dirty="0"/>
          </a:p>
        </p:txBody>
      </p:sp>
      <p:sp>
        <p:nvSpPr>
          <p:cNvPr id="6" name="QC_3_BD.25_2#944bbd5ec.choices?pid=d0a2dd806&amp;color=0,0,0&amp;vtp=1&amp;bbb=1&amp;zzd= 1"/>
          <p:cNvSpPr/>
          <p:nvPr/>
        </p:nvSpPr>
        <p:spPr>
          <a:xfrm>
            <a:off x="16509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25_2#944bbd5ec.choices?pid=d0a2dd806&amp;color=0,0,0&amp;vtp=1&amp;bbb=1&amp;zzd= 1"/>
          <p:cNvSpPr/>
          <p:nvPr/>
        </p:nvSpPr>
        <p:spPr>
          <a:xfrm>
            <a:off x="747258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25_2#944bbd5ec.choices?pid=d0a2dd806&amp;color=0,0,0&amp;vtp=1&amp;bbb=1&amp;zzd= 3"/>
          <p:cNvSpPr/>
          <p:nvPr/>
        </p:nvSpPr>
        <p:spPr>
          <a:xfrm>
            <a:off x="3408268" y="24187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25_2#944bbd5ec.choices?pid=d0a2dd806&amp;color=0,0,0&amp;vtp=1&amp;bbb=1&amp;zzd= 3"/>
          <p:cNvSpPr/>
          <p:nvPr/>
        </p:nvSpPr>
        <p:spPr>
          <a:xfrm>
            <a:off x="7828185" y="24187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25_2#944bbd5ec.choices?pid=d0a2dd806&amp;color=0,0,0&amp;vtp=1&amp;bbb=1&amp;zzd= 5"/>
          <p:cNvSpPr/>
          <p:nvPr/>
        </p:nvSpPr>
        <p:spPr>
          <a:xfrm>
            <a:off x="1274667" y="30664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25_2#944bbd5ec.choices?pid=d0a2dd806&amp;color=0,0,0&amp;vtp=1&amp;bbb=1&amp;zzd= 5"/>
          <p:cNvSpPr/>
          <p:nvPr/>
        </p:nvSpPr>
        <p:spPr>
          <a:xfrm>
            <a:off x="6405785" y="30664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25_2#944bbd5ec.choices?pid=d0a2dd806&amp;color=0,0,0&amp;vtp=1&amp;bbb=1&amp;zzd= 7"/>
          <p:cNvSpPr/>
          <p:nvPr/>
        </p:nvSpPr>
        <p:spPr>
          <a:xfrm>
            <a:off x="1650905" y="36328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3_BD.25_2#944bbd5ec.choices?pid=d0a2dd806&amp;color=0,0,0&amp;vtp=1&amp;bbb=1&amp;zzd= 7"/>
          <p:cNvSpPr/>
          <p:nvPr/>
        </p:nvSpPr>
        <p:spPr>
          <a:xfrm>
            <a:off x="6761385" y="36328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8_1#4492972b2?pid=d0a2dd806&amp;color=0,0,0&amp;vtp=1&amp;bt=1&amp;bbb=1"/>
          <p:cNvSpPr/>
          <p:nvPr/>
        </p:nvSpPr>
        <p:spPr>
          <a:xfrm>
            <a:off x="612648" y="466344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下列各句中，加点词的活用现象与例句相同的一项是（3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例句：臣不胜犬马怖惧之情</a:t>
            </a:r>
            <a:endParaRPr lang="en-US" altLang="zh-CN" sz="2800" dirty="0"/>
          </a:p>
        </p:txBody>
      </p:sp>
      <p:sp>
        <p:nvSpPr>
          <p:cNvPr id="3" name="QC_3_AN.29_1#4492972b2.bracket?pid=d0a2dd806&amp;color=0,0,0&amp;vpa=20&amp;vtp=1"/>
          <p:cNvSpPr/>
          <p:nvPr/>
        </p:nvSpPr>
        <p:spPr>
          <a:xfrm>
            <a:off x="10592467" y="473964"/>
            <a:ext cx="495300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3_BD.28_2#4492972b2.choices?pid=d0a2dd806&amp;color=0,0,0&amp;vtp=1&amp;bbb=1"/>
          <p:cNvSpPr/>
          <p:nvPr/>
        </p:nvSpPr>
        <p:spPr>
          <a:xfrm>
            <a:off x="612648" y="175437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  <a:tabLst>
                <a:tab pos="2991485" algn="l"/>
                <a:tab pos="5944870" algn="l"/>
                <a:tab pos="854329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谨拜表以闻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则刘病日笃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猥以微贱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凡在故老</a:t>
            </a:r>
            <a:endParaRPr lang="en-US" altLang="zh-CN" sz="2800" dirty="0"/>
          </a:p>
        </p:txBody>
      </p:sp>
      <p:sp>
        <p:nvSpPr>
          <p:cNvPr id="5" name="QC_3_AS.30_1#4492972b2?pid=d0a2dd806&amp;color=0,0,0&amp;vtp=1&amp;bbb=1&amp;hb=1"/>
          <p:cNvSpPr/>
          <p:nvPr/>
        </p:nvSpPr>
        <p:spPr>
          <a:xfrm>
            <a:off x="612648" y="2400300"/>
            <a:ext cx="10963656" cy="18632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例句：名词作状语，像犬马一样。A项，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动词的使动用法，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知道。B项，名词作状语，一天比一天。C项，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形容词作名词，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卑微低贱的人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。D项，形容词作名词，元老，旧臣。</a:t>
            </a:r>
            <a:endParaRPr lang="en-US" altLang="zh-CN" sz="2800" dirty="0"/>
          </a:p>
        </p:txBody>
      </p:sp>
      <p:sp>
        <p:nvSpPr>
          <p:cNvPr id="6" name="QC_3_BD.28_1#4492972b2?pid=d0a2dd806&amp;color=0,0,0&amp;vtp=1&amp;bt=1&amp;bbb=1&amp;zzd= 3"/>
          <p:cNvSpPr/>
          <p:nvPr/>
        </p:nvSpPr>
        <p:spPr>
          <a:xfrm>
            <a:off x="2905030" y="170757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28_1#4492972b2?pid=d0a2dd806&amp;color=0,0,0&amp;vtp=1&amp;bt=1&amp;bbb=1&amp;zzd= 3"/>
          <p:cNvSpPr/>
          <p:nvPr/>
        </p:nvSpPr>
        <p:spPr>
          <a:xfrm>
            <a:off x="3260630" y="170757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28_2#4492972b2.choices?pid=d0a2dd806&amp;color=0,0,0&amp;vtp=1&amp;bbb=1&amp;zzd= 1"/>
          <p:cNvSpPr/>
          <p:nvPr/>
        </p:nvSpPr>
        <p:spPr>
          <a:xfrm>
            <a:off x="2717705" y="233603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28_2#4492972b2.choices?pid=d0a2dd806&amp;color=0,0,0&amp;vtp=1&amp;bbb=1&amp;zzd= 1"/>
          <p:cNvSpPr/>
          <p:nvPr/>
        </p:nvSpPr>
        <p:spPr>
          <a:xfrm>
            <a:off x="5332952" y="233603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28_2#4492972b2.choices?pid=d0a2dd806&amp;color=0,0,0&amp;vtp=1&amp;bbb=1&amp;zzd= 1"/>
          <p:cNvSpPr/>
          <p:nvPr/>
        </p:nvSpPr>
        <p:spPr>
          <a:xfrm>
            <a:off x="7931372" y="233603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28_2#4492972b2.choices?pid=d0a2dd806&amp;color=0,0,0&amp;vtp=1&amp;bbb=1&amp;zzd= 1"/>
          <p:cNvSpPr/>
          <p:nvPr/>
        </p:nvSpPr>
        <p:spPr>
          <a:xfrm>
            <a:off x="8286972" y="233603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28_2#4492972b2.choices?pid=d0a2dd806&amp;color=0,0,0&amp;vtp=1&amp;bbb=1&amp;zzd= 1"/>
          <p:cNvSpPr/>
          <p:nvPr/>
        </p:nvSpPr>
        <p:spPr>
          <a:xfrm>
            <a:off x="10549795" y="233603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3_BD.28_2#4492972b2.choices?pid=d0a2dd806&amp;color=0,0,0&amp;vtp=1&amp;bbb=1&amp;zzd= 1"/>
          <p:cNvSpPr/>
          <p:nvPr/>
        </p:nvSpPr>
        <p:spPr>
          <a:xfrm>
            <a:off x="10905395" y="233603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31_1#0a5b5e9a6?pid=d0a2dd806&amp;color=0,0,0&amp;vtp=1&amp;bt=1&amp;bbb=1&amp;hb=1"/>
          <p:cNvSpPr/>
          <p:nvPr/>
        </p:nvSpPr>
        <p:spPr>
          <a:xfrm>
            <a:off x="612648" y="466344"/>
            <a:ext cx="10963656" cy="1112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下列对文中重要的词语及相关内容的解说，不正确的一项是（3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32_1#0a5b5e9a6.bracket?pid=d0a2dd806&amp;color=0,0,0&amp;vpa=21&amp;vtp=1"/>
          <p:cNvSpPr/>
          <p:nvPr/>
        </p:nvSpPr>
        <p:spPr>
          <a:xfrm>
            <a:off x="889666" y="1050163"/>
            <a:ext cx="515938" cy="5201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3_BD.31_2#0a5b5e9a6.choices?pid=d0a2dd806&amp;color=0,0,0&amp;vtp=1&amp;bbb=1&amp;hb=1"/>
          <p:cNvSpPr/>
          <p:nvPr/>
        </p:nvSpPr>
        <p:spPr>
          <a:xfrm>
            <a:off x="612648" y="1642681"/>
            <a:ext cx="10963656" cy="46984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“是以区区不能废远”的“区区”，指自己的私情，与《过秦论》中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以区区之地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，致万乘之势”的“区区”词义相同。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“舅夺母志”的“夺”与《论语》中“三军可夺帅也”的“夺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”意义和用法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都相同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“后刺史臣荣举臣秀才”的“举”与《屈原列传》（节选）中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“举类迩而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见义远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”的“举”，用法不同。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“愿陛下矜愍愚诚，听臣微志”的“听”与《屈原列传》（节选）中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平疾王听之不聪也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”的“听”词义不同。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33_1#0a5b5e9a6?pid=d0a2dd806&amp;color=0,0,0&amp;vtp=1&amp;bt=1&amp;bbb=1"/>
          <p:cNvSpPr/>
          <p:nvPr/>
        </p:nvSpPr>
        <p:spPr>
          <a:xfrm>
            <a:off x="612648" y="468000"/>
            <a:ext cx="10963656" cy="5250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A项，错误，词义不同。自己的私情/小，少。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6589</Words>
  <Application>WPS 演示</Application>
  <PresentationFormat>宽屏</PresentationFormat>
  <Paragraphs>356</Paragraphs>
  <Slides>31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4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Calibri</vt:lpstr>
      <vt:lpstr>Arial Unicode MS</vt:lpstr>
      <vt:lpstr>等线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曲一线</cp:lastModifiedBy>
  <cp:revision>11</cp:revision>
  <dcterms:created xsi:type="dcterms:W3CDTF">2025-07-25T04:23:00Z</dcterms:created>
  <dcterms:modified xsi:type="dcterms:W3CDTF">2025-09-04T05:35:20Z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C3C815BF95E649699730139715954E5F_12</vt:lpwstr>
  </property>
  <property fmtid="{D5CDD505-2E9C-101B-9397-08002B2CF9AE}" pid="3" name="KSOProductBuildVer">
    <vt:lpwstr>2052-12.1.0.22529</vt:lpwstr>
  </property>
</Properties>
</file>